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580" autoAdjust="0"/>
  </p:normalViewPr>
  <p:slideViewPr>
    <p:cSldViewPr>
      <p:cViewPr varScale="1">
        <p:scale>
          <a:sx n="69" d="100"/>
          <a:sy n="69" d="100"/>
        </p:scale>
        <p:origin x="-1277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11" Type="http://schemas.openxmlformats.org/officeDocument/2006/relationships/image" Target="../media/image16.wmf"/><Relationship Id="rId5" Type="http://schemas.openxmlformats.org/officeDocument/2006/relationships/image" Target="../media/image10.wmf"/><Relationship Id="rId10" Type="http://schemas.openxmlformats.org/officeDocument/2006/relationships/image" Target="../media/image15.wmf"/><Relationship Id="rId4" Type="http://schemas.openxmlformats.org/officeDocument/2006/relationships/image" Target="../media/image9.wmf"/><Relationship Id="rId9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image" Target="../media/image36.wmf"/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12" Type="http://schemas.openxmlformats.org/officeDocument/2006/relationships/image" Target="../media/image35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11" Type="http://schemas.openxmlformats.org/officeDocument/2006/relationships/image" Target="../media/image34.wmf"/><Relationship Id="rId5" Type="http://schemas.openxmlformats.org/officeDocument/2006/relationships/image" Target="../media/image28.wmf"/><Relationship Id="rId10" Type="http://schemas.openxmlformats.org/officeDocument/2006/relationships/image" Target="../media/image33.wmf"/><Relationship Id="rId4" Type="http://schemas.openxmlformats.org/officeDocument/2006/relationships/image" Target="../media/image27.wmf"/><Relationship Id="rId9" Type="http://schemas.openxmlformats.org/officeDocument/2006/relationships/image" Target="../media/image32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13" Type="http://schemas.openxmlformats.org/officeDocument/2006/relationships/image" Target="../media/image49.wmf"/><Relationship Id="rId3" Type="http://schemas.openxmlformats.org/officeDocument/2006/relationships/image" Target="../media/image39.wmf"/><Relationship Id="rId7" Type="http://schemas.openxmlformats.org/officeDocument/2006/relationships/image" Target="../media/image43.wmf"/><Relationship Id="rId12" Type="http://schemas.openxmlformats.org/officeDocument/2006/relationships/image" Target="../media/image48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11" Type="http://schemas.openxmlformats.org/officeDocument/2006/relationships/image" Target="../media/image47.wmf"/><Relationship Id="rId5" Type="http://schemas.openxmlformats.org/officeDocument/2006/relationships/image" Target="../media/image41.wmf"/><Relationship Id="rId10" Type="http://schemas.openxmlformats.org/officeDocument/2006/relationships/image" Target="../media/image46.wmf"/><Relationship Id="rId4" Type="http://schemas.openxmlformats.org/officeDocument/2006/relationships/image" Target="../media/image40.wmf"/><Relationship Id="rId9" Type="http://schemas.openxmlformats.org/officeDocument/2006/relationships/image" Target="../media/image45.wmf"/><Relationship Id="rId14" Type="http://schemas.openxmlformats.org/officeDocument/2006/relationships/image" Target="../media/image5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C285EB-8116-4C66-949A-C442C85A1F71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7EDA57-6F93-480F-AB72-58F07A533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492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Mental Math</a:t>
            </a:r>
          </a:p>
          <a:p>
            <a:endParaRPr lang="en-US" dirty="0" smtClean="0"/>
          </a:p>
          <a:p>
            <a:pPr marL="228600" indent="-228600">
              <a:buAutoNum type="arabicParenR"/>
            </a:pPr>
            <a:r>
              <a:rPr lang="en-US" dirty="0" smtClean="0"/>
              <a:t>Start with the largest multiple of 3 that is less than 60.  Divide by 3.  Add 38.  Subtract 7.  Double it.</a:t>
            </a:r>
            <a:r>
              <a:rPr lang="en-US" baseline="0" dirty="0" smtClean="0"/>
              <a:t>  (100)</a:t>
            </a:r>
          </a:p>
          <a:p>
            <a:pPr marL="228600" indent="-228600">
              <a:buAutoNum type="arabicParenR"/>
            </a:pPr>
            <a:endParaRPr lang="en-US" baseline="0" dirty="0" smtClean="0"/>
          </a:p>
          <a:p>
            <a:pPr marL="228600" indent="-228600">
              <a:buAutoNum type="arabicParenR"/>
            </a:pPr>
            <a:r>
              <a:rPr lang="en-US" baseline="0" dirty="0" smtClean="0"/>
              <a:t>Start with the largest multiple of 4 that is less than 80.  Divide by 4.  Add 48.  Subtract 7.  Double it.  (120)</a:t>
            </a:r>
          </a:p>
          <a:p>
            <a:pPr marL="228600" indent="-228600">
              <a:buAutoNum type="arabicParenR"/>
            </a:pPr>
            <a:endParaRPr lang="en-US" baseline="0" dirty="0" smtClean="0"/>
          </a:p>
          <a:p>
            <a:pPr marL="228600" indent="-228600">
              <a:buAutoNum type="arabicParenR"/>
            </a:pPr>
            <a:r>
              <a:rPr lang="en-US" baseline="0" dirty="0" smtClean="0"/>
              <a:t>Start with the largest multiple of 6 that is less than 120.  Divide by 6.  Add 68.  Subtract 7.  Double it.  (160)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EDA57-6F93-480F-AB72-58F07A533C8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133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D207942A-93AF-4451-B965-5A994501033D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24D4D0B6-D095-480A-B83C-A0EBAD4C97F8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7942A-93AF-4451-B965-5A994501033D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D4D0B6-D095-480A-B83C-A0EBAD4C97F8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7942A-93AF-4451-B965-5A994501033D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D4D0B6-D095-480A-B83C-A0EBAD4C97F8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7942A-93AF-4451-B965-5A994501033D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D4D0B6-D095-480A-B83C-A0EBAD4C97F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D207942A-93AF-4451-B965-5A994501033D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24D4D0B6-D095-480A-B83C-A0EBAD4C97F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7942A-93AF-4451-B965-5A994501033D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D4D0B6-D095-480A-B83C-A0EBAD4C97F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7942A-93AF-4451-B965-5A994501033D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D4D0B6-D095-480A-B83C-A0EBAD4C97F8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7942A-93AF-4451-B965-5A994501033D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D4D0B6-D095-480A-B83C-A0EBAD4C97F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7942A-93AF-4451-B965-5A994501033D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D4D0B6-D095-480A-B83C-A0EBAD4C97F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7942A-93AF-4451-B965-5A994501033D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D4D0B6-D095-480A-B83C-A0EBAD4C97F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7942A-93AF-4451-B965-5A994501033D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D4D0B6-D095-480A-B83C-A0EBAD4C97F8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4D4D0B6-D095-480A-B83C-A0EBAD4C97F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207942A-93AF-4451-B965-5A994501033D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3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0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2.wmf"/><Relationship Id="rId20" Type="http://schemas.openxmlformats.org/officeDocument/2006/relationships/image" Target="../media/image14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6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10" Type="http://schemas.openxmlformats.org/officeDocument/2006/relationships/image" Target="../media/image9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6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1.wmf"/><Relationship Id="rId22" Type="http://schemas.openxmlformats.org/officeDocument/2006/relationships/image" Target="../media/image1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3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19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2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oleObject" Target="../embeddings/oleObject25.bin"/><Relationship Id="rId18" Type="http://schemas.openxmlformats.org/officeDocument/2006/relationships/image" Target="../media/image31.wmf"/><Relationship Id="rId26" Type="http://schemas.openxmlformats.org/officeDocument/2006/relationships/image" Target="../media/image35.wmf"/><Relationship Id="rId3" Type="http://schemas.openxmlformats.org/officeDocument/2006/relationships/oleObject" Target="../embeddings/oleObject20.bin"/><Relationship Id="rId21" Type="http://schemas.openxmlformats.org/officeDocument/2006/relationships/oleObject" Target="../embeddings/oleObject29.bin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28.wmf"/><Relationship Id="rId17" Type="http://schemas.openxmlformats.org/officeDocument/2006/relationships/oleObject" Target="../embeddings/oleObject27.bin"/><Relationship Id="rId25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0.wmf"/><Relationship Id="rId20" Type="http://schemas.openxmlformats.org/officeDocument/2006/relationships/image" Target="../media/image32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24.bin"/><Relationship Id="rId24" Type="http://schemas.openxmlformats.org/officeDocument/2006/relationships/image" Target="../media/image34.wmf"/><Relationship Id="rId5" Type="http://schemas.openxmlformats.org/officeDocument/2006/relationships/oleObject" Target="../embeddings/oleObject21.bin"/><Relationship Id="rId15" Type="http://schemas.openxmlformats.org/officeDocument/2006/relationships/oleObject" Target="../embeddings/oleObject26.bin"/><Relationship Id="rId23" Type="http://schemas.openxmlformats.org/officeDocument/2006/relationships/oleObject" Target="../embeddings/oleObject30.bin"/><Relationship Id="rId28" Type="http://schemas.openxmlformats.org/officeDocument/2006/relationships/image" Target="../media/image36.wmf"/><Relationship Id="rId10" Type="http://schemas.openxmlformats.org/officeDocument/2006/relationships/image" Target="../media/image27.wmf"/><Relationship Id="rId19" Type="http://schemas.openxmlformats.org/officeDocument/2006/relationships/oleObject" Target="../embeddings/oleObject28.bin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3.bin"/><Relationship Id="rId14" Type="http://schemas.openxmlformats.org/officeDocument/2006/relationships/image" Target="../media/image29.wmf"/><Relationship Id="rId22" Type="http://schemas.openxmlformats.org/officeDocument/2006/relationships/image" Target="../media/image33.wmf"/><Relationship Id="rId27" Type="http://schemas.openxmlformats.org/officeDocument/2006/relationships/oleObject" Target="../embeddings/oleObject32.bin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38.bin"/><Relationship Id="rId18" Type="http://schemas.openxmlformats.org/officeDocument/2006/relationships/image" Target="../media/image44.wmf"/><Relationship Id="rId26" Type="http://schemas.openxmlformats.org/officeDocument/2006/relationships/oleObject" Target="../embeddings/oleObject45.bin"/><Relationship Id="rId3" Type="http://schemas.openxmlformats.org/officeDocument/2006/relationships/oleObject" Target="../embeddings/oleObject33.bin"/><Relationship Id="rId21" Type="http://schemas.openxmlformats.org/officeDocument/2006/relationships/oleObject" Target="../embeddings/oleObject42.bin"/><Relationship Id="rId7" Type="http://schemas.openxmlformats.org/officeDocument/2006/relationships/oleObject" Target="../embeddings/oleObject35.bin"/><Relationship Id="rId12" Type="http://schemas.openxmlformats.org/officeDocument/2006/relationships/image" Target="../media/image41.wmf"/><Relationship Id="rId17" Type="http://schemas.openxmlformats.org/officeDocument/2006/relationships/oleObject" Target="../embeddings/oleObject40.bin"/><Relationship Id="rId25" Type="http://schemas.openxmlformats.org/officeDocument/2006/relationships/image" Target="../media/image47.wmf"/><Relationship Id="rId33" Type="http://schemas.openxmlformats.org/officeDocument/2006/relationships/image" Target="../media/image51.pn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43.wmf"/><Relationship Id="rId20" Type="http://schemas.openxmlformats.org/officeDocument/2006/relationships/image" Target="../media/image45.wmf"/><Relationship Id="rId29" Type="http://schemas.openxmlformats.org/officeDocument/2006/relationships/image" Target="../media/image49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37.bin"/><Relationship Id="rId24" Type="http://schemas.openxmlformats.org/officeDocument/2006/relationships/oleObject" Target="../embeddings/oleObject44.bin"/><Relationship Id="rId32" Type="http://schemas.openxmlformats.org/officeDocument/2006/relationships/oleObject" Target="../embeddings/oleObject48.bin"/><Relationship Id="rId5" Type="http://schemas.openxmlformats.org/officeDocument/2006/relationships/oleObject" Target="../embeddings/oleObject34.bin"/><Relationship Id="rId15" Type="http://schemas.openxmlformats.org/officeDocument/2006/relationships/oleObject" Target="../embeddings/oleObject39.bin"/><Relationship Id="rId23" Type="http://schemas.openxmlformats.org/officeDocument/2006/relationships/image" Target="../media/image46.wmf"/><Relationship Id="rId28" Type="http://schemas.openxmlformats.org/officeDocument/2006/relationships/oleObject" Target="../embeddings/oleObject46.bin"/><Relationship Id="rId10" Type="http://schemas.openxmlformats.org/officeDocument/2006/relationships/image" Target="../media/image40.wmf"/><Relationship Id="rId19" Type="http://schemas.openxmlformats.org/officeDocument/2006/relationships/oleObject" Target="../embeddings/oleObject41.bin"/><Relationship Id="rId31" Type="http://schemas.openxmlformats.org/officeDocument/2006/relationships/image" Target="../media/image50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36.bin"/><Relationship Id="rId14" Type="http://schemas.openxmlformats.org/officeDocument/2006/relationships/image" Target="../media/image42.wmf"/><Relationship Id="rId22" Type="http://schemas.openxmlformats.org/officeDocument/2006/relationships/oleObject" Target="../embeddings/oleObject43.bin"/><Relationship Id="rId27" Type="http://schemas.openxmlformats.org/officeDocument/2006/relationships/image" Target="../media/image48.wmf"/><Relationship Id="rId30" Type="http://schemas.openxmlformats.org/officeDocument/2006/relationships/oleObject" Target="../embeddings/oleObject47.bin"/><Relationship Id="rId8" Type="http://schemas.openxmlformats.org/officeDocument/2006/relationships/image" Target="../media/image3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533400" y="1066800"/>
                <a:ext cx="5867400" cy="4648200"/>
              </a:xfrm>
            </p:spPr>
            <p:txBody>
              <a:bodyPr>
                <a:noAutofit/>
              </a:bodyPr>
              <a:lstStyle/>
              <a:p>
                <a:pPr algn="l"/>
                <a:r>
                  <a:rPr lang="en-US" sz="2800" dirty="0" smtClean="0"/>
                  <a:t>TISK Problems</a:t>
                </a:r>
              </a:p>
              <a:p>
                <a:pPr marL="342900" indent="-342900" algn="l">
                  <a:buAutoNum type="arabicParenR"/>
                </a:pPr>
                <a:r>
                  <a:rPr lang="en-US" sz="2800" dirty="0" smtClean="0"/>
                  <a:t>Multiply: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12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5</m:t>
                        </m:r>
                      </m:den>
                    </m:f>
                    <m:d>
                      <m:dPr>
                        <m:ctrlPr>
                          <a:rPr lang="en-US" sz="280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latin typeface="Cambria Math"/>
                              </a:rPr>
                              <m:t>25</m:t>
                            </m:r>
                          </m:num>
                          <m:den>
                            <m:r>
                              <a:rPr lang="en-US" sz="2800" b="0" i="1" smtClean="0">
                                <a:latin typeface="Cambria Math"/>
                              </a:rPr>
                              <m:t>6</m:t>
                            </m:r>
                          </m:den>
                        </m:f>
                      </m:e>
                    </m:d>
                  </m:oMath>
                </a14:m>
                <a:endParaRPr lang="en-US" sz="2800" dirty="0" smtClean="0"/>
              </a:p>
              <a:p>
                <a:pPr marL="342900" indent="-342900" algn="l">
                  <a:buAutoNum type="arabicParenR"/>
                </a:pPr>
                <a:r>
                  <a:rPr lang="en-US" sz="2800" dirty="0" smtClean="0"/>
                  <a:t>Add: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9</m:t>
                        </m:r>
                      </m:den>
                    </m:f>
                    <m:r>
                      <a:rPr lang="en-US" sz="2800" b="0" i="1" smtClean="0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latin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en-US" sz="2800" b="0" i="1" smtClean="0">
                                <a:latin typeface="Cambria Math"/>
                              </a:rPr>
                              <m:t>7</m:t>
                            </m:r>
                          </m:den>
                        </m:f>
                      </m:e>
                    </m:d>
                  </m:oMath>
                </a14:m>
                <a:endParaRPr lang="en-US" sz="2800" dirty="0" smtClean="0"/>
              </a:p>
              <a:p>
                <a:pPr marL="342900" indent="-342900" algn="l">
                  <a:buAutoNum type="arabicParenR"/>
                </a:pPr>
                <a:r>
                  <a:rPr lang="en-US" sz="2800" dirty="0" smtClean="0"/>
                  <a:t>Find the common difference and tell which difference it is:</a:t>
                </a:r>
                <a:br>
                  <a:rPr lang="en-US" sz="2800" dirty="0" smtClean="0"/>
                </a:br>
                <a:r>
                  <a:rPr lang="en-US" sz="2800" dirty="0" smtClean="0"/>
                  <a:t>3, 1, 3, 33, 163, 513, 1251, ….</a:t>
                </a:r>
              </a:p>
              <a:p>
                <a:pPr algn="l"/>
                <a:endParaRPr lang="en-US" sz="2800" dirty="0"/>
              </a:p>
              <a:p>
                <a:pPr algn="l"/>
                <a:r>
                  <a:rPr lang="en-US" sz="2800" dirty="0" smtClean="0"/>
                  <a:t>We will have 3 Mental Math Questions today.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533400" y="1066800"/>
                <a:ext cx="5867400" cy="4648200"/>
              </a:xfrm>
              <a:blipFill rotWithShape="1">
                <a:blip r:embed="rId3"/>
                <a:stretch>
                  <a:fillRect l="-2183" t="-1180" r="-1871" b="-83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6019800" cy="609600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3600" dirty="0" smtClean="0"/>
              <a:t>Wednesday, </a:t>
            </a:r>
            <a:r>
              <a:rPr lang="en-US" sz="3600" smtClean="0"/>
              <a:t>September 12, </a:t>
            </a:r>
            <a:r>
              <a:rPr lang="en-US" sz="3600" dirty="0" smtClean="0"/>
              <a:t>2012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5943600"/>
            <a:ext cx="60198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Homework: Complete the </a:t>
            </a:r>
            <a:r>
              <a:rPr lang="en-US" sz="2400" dirty="0" err="1" smtClean="0"/>
              <a:t>Percents</a:t>
            </a:r>
            <a:r>
              <a:rPr lang="en-US" sz="2400" dirty="0" smtClean="0"/>
              <a:t> Worksheet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9642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905000"/>
                <a:ext cx="3810000" cy="4267199"/>
              </a:xfrm>
            </p:spPr>
            <p:txBody>
              <a:bodyPr anchor="t">
                <a:normAutofit fontScale="92500" lnSpcReduction="20000"/>
              </a:bodyPr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en-US" sz="2800" b="0" dirty="0" smtClean="0"/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𝑥</m:t>
                    </m:r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30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100</m:t>
                        </m:r>
                      </m:den>
                    </m:f>
                    <m:r>
                      <a:rPr lang="en-US" sz="2800" b="0" i="1" smtClean="0">
                        <a:latin typeface="Cambria Math"/>
                        <a:ea typeface="Cambria Math"/>
                      </a:rPr>
                      <m:t>∙150</m:t>
                    </m:r>
                  </m:oMath>
                </a14:m>
                <a:endParaRPr lang="en-US" sz="2800" b="0" dirty="0" smtClean="0">
                  <a:ea typeface="Cambria Math"/>
                </a:endParaRP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50</m:t>
                    </m:r>
                    <m:r>
                      <a:rPr lang="en-US" sz="28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9</m:t>
                        </m:r>
                        <m:r>
                          <a:rPr lang="en-US" sz="2800" i="1">
                            <a:latin typeface="Cambria Math"/>
                          </a:rPr>
                          <m:t>0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100</m:t>
                        </m:r>
                      </m:den>
                    </m:f>
                    <m:r>
                      <a:rPr lang="en-US" sz="2800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𝑥</m:t>
                    </m:r>
                  </m:oMath>
                </a14:m>
                <a:endParaRPr lang="en-US" sz="2800" dirty="0" smtClean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27</m:t>
                    </m:r>
                    <m:r>
                      <a:rPr lang="en-US" sz="28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100</m:t>
                        </m:r>
                      </m:den>
                    </m:f>
                    <m:r>
                      <a:rPr lang="en-US" sz="2800" i="1">
                        <a:latin typeface="Cambria Math"/>
                        <a:ea typeface="Cambria Math"/>
                      </a:rPr>
                      <m:t>∙1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2</m:t>
                    </m:r>
                    <m:r>
                      <a:rPr lang="en-US" sz="2800" i="1">
                        <a:latin typeface="Cambria Math"/>
                        <a:ea typeface="Cambria Math"/>
                      </a:rPr>
                      <m:t>0</m:t>
                    </m:r>
                  </m:oMath>
                </a14:m>
                <a:endParaRPr lang="en-US" sz="2800" dirty="0" smtClean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𝑥</m:t>
                    </m:r>
                    <m:r>
                      <a:rPr lang="en-US" sz="28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23</m:t>
                        </m:r>
                        <m:f>
                          <m:f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800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100</m:t>
                        </m:r>
                      </m:den>
                    </m:f>
                    <m:r>
                      <a:rPr lang="en-US" sz="2800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54</m:t>
                    </m:r>
                  </m:oMath>
                </a14:m>
                <a:endParaRPr lang="en-US" sz="2800" dirty="0" smtClean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82</m:t>
                    </m:r>
                    <m:r>
                      <a:rPr lang="en-US" sz="28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205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100</m:t>
                        </m:r>
                      </m:den>
                    </m:f>
                    <m:r>
                      <a:rPr lang="en-US" sz="2800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𝑥</m:t>
                    </m:r>
                  </m:oMath>
                </a14:m>
                <a:endParaRPr lang="en-US" sz="2800" dirty="0" smtClean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63</m:t>
                    </m:r>
                    <m:r>
                      <a:rPr lang="en-US" sz="28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100</m:t>
                        </m:r>
                      </m:den>
                    </m:f>
                    <m:r>
                      <a:rPr lang="en-US" sz="2800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72</m:t>
                    </m:r>
                  </m:oMath>
                </a14:m>
                <a:endParaRPr lang="en-US" sz="2800" dirty="0" smtClean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𝑥</m:t>
                    </m:r>
                    <m:r>
                      <a:rPr lang="en-US" sz="28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110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100</m:t>
                        </m:r>
                      </m:den>
                    </m:f>
                    <m:r>
                      <a:rPr lang="en-US" sz="2800" i="1">
                        <a:latin typeface="Cambria Math"/>
                        <a:ea typeface="Cambria Math"/>
                      </a:rPr>
                      <m:t>∙12</m:t>
                    </m:r>
                  </m:oMath>
                </a14:m>
                <a:endParaRPr lang="en-US" sz="2800" dirty="0">
                  <a:ea typeface="Cambria Math"/>
                </a:endParaRPr>
              </a:p>
              <a:p>
                <a:pPr marL="514350" indent="-514350">
                  <a:buFont typeface="+mj-lt"/>
                  <a:buAutoNum type="arabicPeriod"/>
                </a:pPr>
                <a:endParaRPr lang="en-US" sz="2800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905000"/>
                <a:ext cx="3810000" cy="4267199"/>
              </a:xfrm>
              <a:blipFill rotWithShape="1">
                <a:blip r:embed="rId2"/>
                <a:stretch>
                  <a:fillRect l="-2880" t="-12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7239000" cy="1371600"/>
          </a:xfrm>
        </p:spPr>
        <p:txBody>
          <a:bodyPr/>
          <a:lstStyle/>
          <a:p>
            <a:pPr algn="l"/>
            <a:r>
              <a:rPr lang="en-US" dirty="0" smtClean="0"/>
              <a:t>Homework Check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1"/>
              <p:cNvSpPr txBox="1">
                <a:spLocks/>
              </p:cNvSpPr>
              <p:nvPr/>
            </p:nvSpPr>
            <p:spPr>
              <a:xfrm>
                <a:off x="4648200" y="381000"/>
                <a:ext cx="3810000" cy="6248400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rmAutofit fontScale="92500" lnSpcReduction="20000"/>
              </a:bodyPr>
              <a:lstStyle>
                <a:lvl1pPr marL="182880" indent="-182880" algn="l" defTabSz="914400" rtl="0" eaLnBrk="1" latinLnBrk="0" hangingPunct="1">
                  <a:spcBef>
                    <a:spcPct val="20000"/>
                  </a:spcBef>
                  <a:buClr>
                    <a:schemeClr val="tx1">
                      <a:lumMod val="50000"/>
                      <a:lumOff val="50000"/>
                    </a:schemeClr>
                  </a:buClr>
                  <a:buFont typeface="Wingdings" pitchFamily="2" charset="2"/>
                  <a:buChar char="§"/>
                  <a:defRPr sz="1800" kern="1200">
                    <a:solidFill>
                      <a:schemeClr val="tx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11480" indent="-182880" algn="l" defTabSz="914400" rtl="0" eaLnBrk="1" latinLnBrk="0" hangingPunct="1">
                  <a:spcBef>
                    <a:spcPct val="20000"/>
                  </a:spcBef>
                  <a:buClr>
                    <a:schemeClr val="tx1">
                      <a:lumMod val="50000"/>
                      <a:lumOff val="50000"/>
                    </a:schemeClr>
                  </a:buClr>
                  <a:buFont typeface="Wingdings" pitchFamily="2" charset="2"/>
                  <a:buChar char="§"/>
                  <a:defRPr sz="1400" kern="1200">
                    <a:solidFill>
                      <a:schemeClr val="tx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594360" indent="-182880" algn="l" defTabSz="914400" rtl="0" eaLnBrk="1" latinLnBrk="0" hangingPunct="1">
                  <a:spcBef>
                    <a:spcPct val="20000"/>
                  </a:spcBef>
                  <a:buClr>
                    <a:schemeClr val="tx1">
                      <a:lumMod val="50000"/>
                      <a:lumOff val="50000"/>
                    </a:schemeClr>
                  </a:buClr>
                  <a:buFont typeface="Wingdings" pitchFamily="2" charset="2"/>
                  <a:buChar char="§"/>
                  <a:defRPr sz="1400" kern="1200">
                    <a:solidFill>
                      <a:schemeClr val="tx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777240" indent="-182880" algn="l" defTabSz="914400" rtl="0" eaLnBrk="1" latinLnBrk="0" hangingPunct="1">
                  <a:spcBef>
                    <a:spcPct val="20000"/>
                  </a:spcBef>
                  <a:buClr>
                    <a:schemeClr val="tx1">
                      <a:lumMod val="50000"/>
                      <a:lumOff val="50000"/>
                    </a:schemeClr>
                  </a:buClr>
                  <a:buFont typeface="Wingdings" pitchFamily="2" charset="2"/>
                  <a:buChar char="§"/>
                  <a:defRPr sz="1400" kern="1200">
                    <a:solidFill>
                      <a:schemeClr val="tx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960120" indent="-182880" algn="l" defTabSz="914400" rtl="0" eaLnBrk="1" latinLnBrk="0" hangingPunct="1">
                  <a:spcBef>
                    <a:spcPct val="20000"/>
                  </a:spcBef>
                  <a:buClr>
                    <a:schemeClr val="tx1">
                      <a:lumMod val="50000"/>
                      <a:lumOff val="50000"/>
                    </a:schemeClr>
                  </a:buClr>
                  <a:buFont typeface="Wingdings" pitchFamily="2" charset="2"/>
                  <a:buChar char="§"/>
                  <a:defRPr sz="1400" kern="1200">
                    <a:solidFill>
                      <a:schemeClr val="tx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1143000" indent="-182880" algn="l" defTabSz="914400" rtl="0" eaLnBrk="1" latinLnBrk="0" hangingPunct="1">
                  <a:spcBef>
                    <a:spcPts val="288"/>
                  </a:spcBef>
                  <a:buClr>
                    <a:schemeClr val="tx1">
                      <a:lumMod val="50000"/>
                      <a:lumOff val="50000"/>
                    </a:schemeClr>
                  </a:buClr>
                  <a:buFont typeface="Wingdings" pitchFamily="2" charset="2"/>
                  <a:buChar char="§"/>
                  <a:defRPr sz="14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325880" indent="-182880" algn="l" defTabSz="914400" rtl="0" eaLnBrk="1" latinLnBrk="0" hangingPunct="1">
                  <a:spcBef>
                    <a:spcPts val="288"/>
                  </a:spcBef>
                  <a:buClr>
                    <a:schemeClr val="tx1">
                      <a:lumMod val="50000"/>
                      <a:lumOff val="50000"/>
                    </a:schemeClr>
                  </a:buClr>
                  <a:buFont typeface="Wingdings" pitchFamily="2" charset="2"/>
                  <a:buChar char="§"/>
                  <a:defRPr sz="14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508760" indent="-182880" algn="l" defTabSz="914400" rtl="0" eaLnBrk="1" latinLnBrk="0" hangingPunct="1">
                  <a:spcBef>
                    <a:spcPts val="288"/>
                  </a:spcBef>
                  <a:buClr>
                    <a:schemeClr val="tx1">
                      <a:lumMod val="50000"/>
                      <a:lumOff val="50000"/>
                    </a:schemeClr>
                  </a:buClr>
                  <a:buFont typeface="Wingdings" pitchFamily="2" charset="2"/>
                  <a:buChar char="§"/>
                  <a:defRPr sz="14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691640" indent="-182880" algn="l" defTabSz="914400" rtl="0" eaLnBrk="1" latinLnBrk="0" hangingPunct="1">
                  <a:spcBef>
                    <a:spcPts val="288"/>
                  </a:spcBef>
                  <a:buClr>
                    <a:schemeClr val="tx1">
                      <a:lumMod val="50000"/>
                      <a:lumOff val="50000"/>
                    </a:schemeClr>
                  </a:buClr>
                  <a:buFont typeface="Wingdings" pitchFamily="2" charset="2"/>
                  <a:buChar char="§"/>
                  <a:defRPr sz="14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514350" indent="-514350">
                  <a:buFont typeface="+mj-lt"/>
                  <a:buAutoNum type="arabicPeriod" startAt="8"/>
                </a:pPr>
                <a:r>
                  <a:rPr lang="en-US" sz="2800" b="0" dirty="0" smtClean="0"/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98</m:t>
                    </m:r>
                    <m:r>
                      <a:rPr lang="en-US" sz="28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89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100</m:t>
                        </m:r>
                      </m:den>
                    </m:f>
                    <m:r>
                      <a:rPr lang="en-US" sz="2800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2800" i="1" smtClean="0">
                        <a:latin typeface="Cambria Math"/>
                        <a:ea typeface="Cambria Math"/>
                      </a:rPr>
                      <m:t>𝑥</m:t>
                    </m:r>
                  </m:oMath>
                </a14:m>
                <a:endParaRPr lang="en-US" sz="2800" dirty="0" smtClean="0"/>
              </a:p>
              <a:p>
                <a:pPr marL="514350" indent="-514350">
                  <a:buFont typeface="+mj-lt"/>
                  <a:buAutoNum type="arabicPeriod" startAt="8"/>
                </a:pP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4</m:t>
                    </m:r>
                    <m:r>
                      <a:rPr lang="en-US" sz="2800" i="1" smtClean="0">
                        <a:latin typeface="Cambria Math"/>
                      </a:rPr>
                      <m:t>7</m:t>
                    </m:r>
                    <m:r>
                      <a:rPr lang="en-US" sz="28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100</m:t>
                        </m:r>
                      </m:den>
                    </m:f>
                    <m:r>
                      <a:rPr lang="en-US" sz="2800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90</m:t>
                    </m:r>
                    <m:r>
                      <a:rPr lang="en-US" sz="2800" i="1">
                        <a:latin typeface="Cambria Math"/>
                        <a:ea typeface="Cambria Math"/>
                      </a:rPr>
                      <m:t>0</m:t>
                    </m:r>
                  </m:oMath>
                </a14:m>
                <a:endParaRPr lang="en-US" sz="2800" dirty="0" smtClean="0"/>
              </a:p>
              <a:p>
                <a:pPr marL="514350" indent="-514350">
                  <a:buFont typeface="+mj-lt"/>
                  <a:buAutoNum type="arabicPeriod" startAt="8"/>
                </a:pP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14</m:t>
                    </m:r>
                    <m:r>
                      <a:rPr lang="en-US" sz="28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12</m:t>
                        </m:r>
                        <m:f>
                          <m:fPr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latin typeface="Cambria Math"/>
                              </a:rPr>
                              <m:t>2</m:t>
                            </m:r>
                          </m:num>
                          <m:den>
                            <m:r>
                              <a:rPr lang="en-US" sz="2800" b="0" i="1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100</m:t>
                        </m:r>
                      </m:den>
                    </m:f>
                    <m:r>
                      <a:rPr lang="en-US" sz="2800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𝑥</m:t>
                    </m:r>
                  </m:oMath>
                </a14:m>
                <a:endParaRPr lang="en-US" sz="2800" dirty="0" smtClean="0"/>
              </a:p>
              <a:p>
                <a:pPr marL="514350" indent="-514350">
                  <a:buFont typeface="+mj-lt"/>
                  <a:buAutoNum type="arabicPeriod" startAt="8"/>
                </a:pPr>
                <a:r>
                  <a:rPr lang="en-US" sz="2800" dirty="0" smtClean="0"/>
                  <a:t>What is 40% of  240?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𝑥</m:t>
                    </m:r>
                    <m:r>
                      <a:rPr lang="en-US" sz="28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40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100</m:t>
                        </m:r>
                      </m:den>
                    </m:f>
                    <m:r>
                      <a:rPr lang="en-US" sz="2800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240</m:t>
                    </m:r>
                  </m:oMath>
                </a14:m>
                <a:endParaRPr lang="en-US" sz="2800" dirty="0" smtClean="0"/>
              </a:p>
              <a:p>
                <a:pPr marL="514350" indent="-514350">
                  <a:buFont typeface="+mj-lt"/>
                  <a:buAutoNum type="arabicPeriod" startAt="8"/>
                </a:pPr>
                <a:r>
                  <a:rPr lang="en-US" sz="2800" dirty="0" smtClean="0"/>
                  <a:t>What is 95% of 300?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𝑥</m:t>
                    </m:r>
                    <m:r>
                      <a:rPr lang="en-US" sz="28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95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100</m:t>
                        </m:r>
                      </m:den>
                    </m:f>
                    <m:r>
                      <a:rPr lang="en-US" sz="2800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300</m:t>
                    </m:r>
                  </m:oMath>
                </a14:m>
                <a:endParaRPr lang="en-US" sz="2800" dirty="0" smtClean="0"/>
              </a:p>
              <a:p>
                <a:pPr marL="514350" indent="-514350">
                  <a:buFont typeface="+mj-lt"/>
                  <a:buAutoNum type="arabicPeriod" startAt="8"/>
                </a:pPr>
                <a:r>
                  <a:rPr lang="en-US" sz="2800" dirty="0" smtClean="0"/>
                  <a:t>One hundred fifteen is what percent of 750?</a:t>
                </a:r>
                <a:br>
                  <a:rPr lang="en-US" sz="2800" dirty="0" smtClean="0"/>
                </a:b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115</m:t>
                    </m:r>
                    <m:r>
                      <a:rPr lang="en-US" sz="28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100</m:t>
                        </m:r>
                      </m:den>
                    </m:f>
                    <m:r>
                      <a:rPr lang="en-US" sz="2800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75</m:t>
                    </m:r>
                    <m:r>
                      <a:rPr lang="en-US" sz="2800" i="1">
                        <a:latin typeface="Cambria Math"/>
                        <a:ea typeface="Cambria Math"/>
                      </a:rPr>
                      <m:t>0</m:t>
                    </m:r>
                  </m:oMath>
                </a14:m>
                <a:endParaRPr lang="en-US" sz="2800" dirty="0" smtClean="0"/>
              </a:p>
              <a:p>
                <a:pPr marL="514350" indent="-514350">
                  <a:buFont typeface="+mj-lt"/>
                  <a:buAutoNum type="arabicPeriod" startAt="8"/>
                </a:pPr>
                <a:r>
                  <a:rPr lang="en-US" sz="2800" dirty="0" smtClean="0"/>
                  <a:t>Fifteen is 35% of what number?</a:t>
                </a:r>
                <a:br>
                  <a:rPr lang="en-US" sz="2800" dirty="0" smtClean="0"/>
                </a:b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15</m:t>
                    </m:r>
                    <m:r>
                      <a:rPr lang="en-US" sz="28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35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100</m:t>
                        </m:r>
                      </m:den>
                    </m:f>
                    <m:r>
                      <a:rPr lang="en-US" sz="2800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𝑥</m:t>
                    </m:r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4" name="Content Placeholder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381000"/>
                <a:ext cx="3810000" cy="6248400"/>
              </a:xfrm>
              <a:prstGeom prst="rect">
                <a:avLst/>
              </a:prstGeom>
              <a:blipFill rotWithShape="1">
                <a:blip r:embed="rId3"/>
                <a:stretch>
                  <a:fillRect l="-3040" t="-878" r="-20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961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87363" y="1219200"/>
            <a:ext cx="8153400" cy="2057400"/>
          </a:xfrm>
        </p:spPr>
        <p:txBody>
          <a:bodyPr>
            <a:normAutofit/>
          </a:bodyPr>
          <a:lstStyle/>
          <a:p>
            <a:r>
              <a:rPr lang="en-US" sz="2800" dirty="0"/>
              <a:t>To solve a percent equation, set up two ratios.</a:t>
            </a:r>
          </a:p>
          <a:p>
            <a:r>
              <a:rPr lang="en-US" sz="2800" dirty="0"/>
              <a:t>To do this, </a:t>
            </a:r>
            <a:r>
              <a:rPr lang="en-US" sz="2800" dirty="0" smtClean="0"/>
              <a:t>divide by the number being multiplied.</a:t>
            </a:r>
          </a:p>
          <a:p>
            <a:r>
              <a:rPr lang="en-US" sz="2800" dirty="0" smtClean="0"/>
              <a:t>Then, you can solve using one of two methods:</a:t>
            </a:r>
            <a:endParaRPr lang="en-US" sz="2600" dirty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457200"/>
            <a:ext cx="8610600" cy="990600"/>
          </a:xfrm>
        </p:spPr>
        <p:txBody>
          <a:bodyPr>
            <a:normAutofit/>
          </a:bodyPr>
          <a:lstStyle/>
          <a:p>
            <a:pPr algn="l"/>
            <a:r>
              <a:rPr lang="en-US" sz="4000" dirty="0"/>
              <a:t>Example </a:t>
            </a:r>
            <a:r>
              <a:rPr lang="en-US" sz="4000" dirty="0" smtClean="0"/>
              <a:t>1. </a:t>
            </a:r>
            <a:r>
              <a:rPr lang="en-US" sz="4000" dirty="0"/>
              <a:t>Solve a percent equation.</a:t>
            </a:r>
          </a:p>
        </p:txBody>
      </p:sp>
      <p:graphicFrame>
        <p:nvGraphicFramePr>
          <p:cNvPr id="2560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2874794"/>
              </p:ext>
            </p:extLst>
          </p:nvPr>
        </p:nvGraphicFramePr>
        <p:xfrm>
          <a:off x="457200" y="3911600"/>
          <a:ext cx="2436813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" name="Equation" r:id="rId3" imgW="914400" imgH="228600" progId="Equation.DSMT4">
                  <p:embed/>
                </p:oleObj>
              </mc:Choice>
              <mc:Fallback>
                <p:oleObj name="Equation" r:id="rId3" imgW="9144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911600"/>
                        <a:ext cx="2436813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3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8417617"/>
              </p:ext>
            </p:extLst>
          </p:nvPr>
        </p:nvGraphicFramePr>
        <p:xfrm>
          <a:off x="785813" y="4673600"/>
          <a:ext cx="16256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" name="Equation" r:id="rId5" imgW="609480" imgH="228600" progId="Equation.DSMT4">
                  <p:embed/>
                </p:oleObj>
              </mc:Choice>
              <mc:Fallback>
                <p:oleObj name="Equation" r:id="rId5" imgW="6094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813" y="4673600"/>
                        <a:ext cx="16256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6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2795825"/>
              </p:ext>
            </p:extLst>
          </p:nvPr>
        </p:nvGraphicFramePr>
        <p:xfrm>
          <a:off x="406400" y="5500688"/>
          <a:ext cx="1658938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8" name="Equation" r:id="rId7" imgW="622080" imgH="177480" progId="Equation.DSMT4">
                  <p:embed/>
                </p:oleObj>
              </mc:Choice>
              <mc:Fallback>
                <p:oleObj name="Equation" r:id="rId7" imgW="6220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" y="5500688"/>
                        <a:ext cx="1658938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9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8173465"/>
              </p:ext>
            </p:extLst>
          </p:nvPr>
        </p:nvGraphicFramePr>
        <p:xfrm>
          <a:off x="2006600" y="5500688"/>
          <a:ext cx="947738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9" name="Equation" r:id="rId9" imgW="355320" imgH="177480" progId="Equation.DSMT4">
                  <p:embed/>
                </p:oleObj>
              </mc:Choice>
              <mc:Fallback>
                <p:oleObj name="Equation" r:id="rId9" imgW="3553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6600" y="5500688"/>
                        <a:ext cx="947738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22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8023061"/>
              </p:ext>
            </p:extLst>
          </p:nvPr>
        </p:nvGraphicFramePr>
        <p:xfrm>
          <a:off x="4732338" y="4114800"/>
          <a:ext cx="2200275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0" name="Equation" r:id="rId11" imgW="825480" imgH="228600" progId="Equation.DSMT4">
                  <p:embed/>
                </p:oleObj>
              </mc:Choice>
              <mc:Fallback>
                <p:oleObj name="Equation" r:id="rId11" imgW="8254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2338" y="4114800"/>
                        <a:ext cx="2200275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27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7395734"/>
              </p:ext>
            </p:extLst>
          </p:nvPr>
        </p:nvGraphicFramePr>
        <p:xfrm>
          <a:off x="5189538" y="4648200"/>
          <a:ext cx="1489075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1" name="Equation" r:id="rId13" imgW="558720" imgH="228600" progId="Equation.DSMT4">
                  <p:embed/>
                </p:oleObj>
              </mc:Choice>
              <mc:Fallback>
                <p:oleObj name="Equation" r:id="rId13" imgW="5587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9538" y="4648200"/>
                        <a:ext cx="1489075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32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5956131"/>
              </p:ext>
            </p:extLst>
          </p:nvPr>
        </p:nvGraphicFramePr>
        <p:xfrm>
          <a:off x="4648200" y="5245100"/>
          <a:ext cx="2403475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2" name="Equation" r:id="rId15" imgW="901440" imgH="177480" progId="Equation.DSMT4">
                  <p:embed/>
                </p:oleObj>
              </mc:Choice>
              <mc:Fallback>
                <p:oleObj name="Equation" r:id="rId15" imgW="9014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5245100"/>
                        <a:ext cx="2403475" cy="455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35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8611585"/>
              </p:ext>
            </p:extLst>
          </p:nvPr>
        </p:nvGraphicFramePr>
        <p:xfrm>
          <a:off x="4816475" y="5892800"/>
          <a:ext cx="1558925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3" name="Equation" r:id="rId17" imgW="583920" imgH="228600" progId="Equation.DSMT4">
                  <p:embed/>
                </p:oleObj>
              </mc:Choice>
              <mc:Fallback>
                <p:oleObj name="Equation" r:id="rId17" imgW="5839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6475" y="5892800"/>
                        <a:ext cx="1558925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38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8562455"/>
              </p:ext>
            </p:extLst>
          </p:nvPr>
        </p:nvGraphicFramePr>
        <p:xfrm>
          <a:off x="6416675" y="5892800"/>
          <a:ext cx="982663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4" name="Equation" r:id="rId19" imgW="368280" imgH="228600" progId="Equation.DSMT4">
                  <p:embed/>
                </p:oleObj>
              </mc:Choice>
              <mc:Fallback>
                <p:oleObj name="Equation" r:id="rId19" imgW="3682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6675" y="5892800"/>
                        <a:ext cx="982663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41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4228295"/>
              </p:ext>
            </p:extLst>
          </p:nvPr>
        </p:nvGraphicFramePr>
        <p:xfrm>
          <a:off x="7331075" y="5892800"/>
          <a:ext cx="1525588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" name="Equation" r:id="rId21" imgW="571320" imgH="228600" progId="Equation.DSMT4">
                  <p:embed/>
                </p:oleObj>
              </mc:Choice>
              <mc:Fallback>
                <p:oleObj name="Equation" r:id="rId21" imgW="5713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1075" y="5892800"/>
                        <a:ext cx="1525588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42" name="Freeform 42"/>
          <p:cNvSpPr>
            <a:spLocks/>
          </p:cNvSpPr>
          <p:nvPr/>
        </p:nvSpPr>
        <p:spPr bwMode="auto">
          <a:xfrm>
            <a:off x="1244600" y="5207000"/>
            <a:ext cx="914400" cy="241300"/>
          </a:xfrm>
          <a:custGeom>
            <a:avLst/>
            <a:gdLst>
              <a:gd name="T0" fmla="*/ 576 w 576"/>
              <a:gd name="T1" fmla="*/ 48 h 152"/>
              <a:gd name="T2" fmla="*/ 288 w 576"/>
              <a:gd name="T3" fmla="*/ 144 h 152"/>
              <a:gd name="T4" fmla="*/ 0 w 576"/>
              <a:gd name="T5" fmla="*/ 0 h 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76" h="152">
                <a:moveTo>
                  <a:pt x="576" y="48"/>
                </a:moveTo>
                <a:cubicBezTo>
                  <a:pt x="480" y="100"/>
                  <a:pt x="384" y="152"/>
                  <a:pt x="288" y="144"/>
                </a:cubicBezTo>
                <a:cubicBezTo>
                  <a:pt x="192" y="136"/>
                  <a:pt x="96" y="68"/>
                  <a:pt x="0" y="0"/>
                </a:cubicBezTo>
              </a:path>
            </a:pathLst>
          </a:custGeom>
          <a:noFill/>
          <a:ln w="28575" cmpd="sng">
            <a:solidFill>
              <a:schemeClr val="hlink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5643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6524084"/>
              </p:ext>
            </p:extLst>
          </p:nvPr>
        </p:nvGraphicFramePr>
        <p:xfrm>
          <a:off x="1930400" y="5280025"/>
          <a:ext cx="390525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" name="Equation" r:id="rId23" imgW="215640" imgH="177480" progId="Equation.DSMT4">
                  <p:embed/>
                </p:oleObj>
              </mc:Choice>
              <mc:Fallback>
                <p:oleObj name="Equation" r:id="rId23" imgW="2156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0400" y="5280025"/>
                        <a:ext cx="390525" cy="307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44" name="Freeform 44"/>
          <p:cNvSpPr>
            <a:spLocks/>
          </p:cNvSpPr>
          <p:nvPr/>
        </p:nvSpPr>
        <p:spPr bwMode="auto">
          <a:xfrm rot="10800000" flipH="1">
            <a:off x="1168400" y="4521200"/>
            <a:ext cx="914400" cy="241300"/>
          </a:xfrm>
          <a:custGeom>
            <a:avLst/>
            <a:gdLst>
              <a:gd name="T0" fmla="*/ 576 w 576"/>
              <a:gd name="T1" fmla="*/ 48 h 152"/>
              <a:gd name="T2" fmla="*/ 288 w 576"/>
              <a:gd name="T3" fmla="*/ 144 h 152"/>
              <a:gd name="T4" fmla="*/ 0 w 576"/>
              <a:gd name="T5" fmla="*/ 0 h 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76" h="152">
                <a:moveTo>
                  <a:pt x="576" y="48"/>
                </a:moveTo>
                <a:cubicBezTo>
                  <a:pt x="480" y="100"/>
                  <a:pt x="384" y="152"/>
                  <a:pt x="288" y="144"/>
                </a:cubicBezTo>
                <a:cubicBezTo>
                  <a:pt x="192" y="136"/>
                  <a:pt x="96" y="68"/>
                  <a:pt x="0" y="0"/>
                </a:cubicBezTo>
              </a:path>
            </a:pathLst>
          </a:custGeom>
          <a:noFill/>
          <a:ln w="28575" cmpd="sng">
            <a:solidFill>
              <a:schemeClr val="hlink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5645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4578480"/>
              </p:ext>
            </p:extLst>
          </p:nvPr>
        </p:nvGraphicFramePr>
        <p:xfrm>
          <a:off x="1997075" y="4368800"/>
          <a:ext cx="390525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7" name="Equation" r:id="rId25" imgW="215640" imgH="177480" progId="Equation.DSMT4">
                  <p:embed/>
                </p:oleObj>
              </mc:Choice>
              <mc:Fallback>
                <p:oleObj name="Equation" r:id="rId25" imgW="2156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7075" y="4368800"/>
                        <a:ext cx="390525" cy="307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47" name="Line 47"/>
          <p:cNvSpPr>
            <a:spLocks noChangeShapeType="1"/>
          </p:cNvSpPr>
          <p:nvPr/>
        </p:nvSpPr>
        <p:spPr bwMode="auto">
          <a:xfrm flipH="1" flipV="1">
            <a:off x="5570538" y="4724400"/>
            <a:ext cx="762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8" name="Arc 48"/>
          <p:cNvSpPr>
            <a:spLocks/>
          </p:cNvSpPr>
          <p:nvPr/>
        </p:nvSpPr>
        <p:spPr bwMode="auto">
          <a:xfrm flipH="1">
            <a:off x="5341938" y="4724400"/>
            <a:ext cx="228600" cy="152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49" name="Arc 49"/>
          <p:cNvSpPr>
            <a:spLocks/>
          </p:cNvSpPr>
          <p:nvPr/>
        </p:nvSpPr>
        <p:spPr bwMode="auto">
          <a:xfrm flipH="1" flipV="1">
            <a:off x="5341938" y="4876800"/>
            <a:ext cx="228600" cy="152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50" name="Line 50"/>
          <p:cNvSpPr>
            <a:spLocks noChangeShapeType="1"/>
          </p:cNvSpPr>
          <p:nvPr/>
        </p:nvSpPr>
        <p:spPr bwMode="auto">
          <a:xfrm flipH="1">
            <a:off x="5570538" y="4724400"/>
            <a:ext cx="762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52400" y="3530600"/>
            <a:ext cx="3657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Using Equivalent Ratios…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740275" y="3530600"/>
            <a:ext cx="3657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Using Cross-Multiplication…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509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25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5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25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5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5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5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25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25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5" dur="500"/>
                                        <p:tgtEl>
                                          <p:spTgt spid="25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25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25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25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25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25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25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  <p:bldP spid="25642" grpId="0" animBg="1"/>
      <p:bldP spid="25644" grpId="0" animBg="1"/>
      <p:bldP spid="25647" grpId="0" animBg="1"/>
      <p:bldP spid="25648" grpId="0" animBg="1"/>
      <p:bldP spid="25649" grpId="0" animBg="1"/>
      <p:bldP spid="25650" grpId="0" animBg="1"/>
      <p:bldP spid="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458200" cy="4572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/>
              <a:t>Example </a:t>
            </a:r>
            <a:r>
              <a:rPr lang="en-US" sz="4000" dirty="0" smtClean="0"/>
              <a:t>2. </a:t>
            </a:r>
            <a:r>
              <a:rPr lang="en-US" sz="4000" dirty="0"/>
              <a:t>Solve a percent equation.</a:t>
            </a:r>
          </a:p>
        </p:txBody>
      </p:sp>
      <p:graphicFrame>
        <p:nvGraphicFramePr>
          <p:cNvPr id="35848" name="Object 8"/>
          <p:cNvGraphicFramePr>
            <a:graphicFrameLocks noChangeAspect="1"/>
          </p:cNvGraphicFramePr>
          <p:nvPr/>
        </p:nvGraphicFramePr>
        <p:xfrm>
          <a:off x="1066800" y="1905000"/>
          <a:ext cx="2366963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Equation" r:id="rId3" imgW="888840" imgH="228600" progId="Equation.DSMT4">
                  <p:embed/>
                </p:oleObj>
              </mc:Choice>
              <mc:Fallback>
                <p:oleObj name="Equation" r:id="rId3" imgW="8888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905000"/>
                        <a:ext cx="2366963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54" name="Object 14"/>
          <p:cNvGraphicFramePr>
            <a:graphicFrameLocks noChangeAspect="1"/>
          </p:cNvGraphicFramePr>
          <p:nvPr/>
        </p:nvGraphicFramePr>
        <p:xfrm>
          <a:off x="1143000" y="2514600"/>
          <a:ext cx="1490663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name="Equation" r:id="rId5" imgW="558720" imgH="228600" progId="Equation.DSMT4">
                  <p:embed/>
                </p:oleObj>
              </mc:Choice>
              <mc:Fallback>
                <p:oleObj name="Equation" r:id="rId5" imgW="5587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514600"/>
                        <a:ext cx="1490663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57" name="Object 17"/>
          <p:cNvGraphicFramePr>
            <a:graphicFrameLocks noChangeAspect="1"/>
          </p:cNvGraphicFramePr>
          <p:nvPr/>
        </p:nvGraphicFramePr>
        <p:xfrm>
          <a:off x="1295400" y="3200400"/>
          <a:ext cx="135255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Equation" r:id="rId7" imgW="507960" imgH="228600" progId="Equation.DSMT4">
                  <p:embed/>
                </p:oleObj>
              </mc:Choice>
              <mc:Fallback>
                <p:oleObj name="Equation" r:id="rId7" imgW="5079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200400"/>
                        <a:ext cx="135255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59" name="Line 19"/>
          <p:cNvSpPr>
            <a:spLocks noChangeShapeType="1"/>
          </p:cNvSpPr>
          <p:nvPr/>
        </p:nvSpPr>
        <p:spPr bwMode="auto">
          <a:xfrm flipH="1" flipV="1">
            <a:off x="1447800" y="3352800"/>
            <a:ext cx="762000" cy="304800"/>
          </a:xfrm>
          <a:prstGeom prst="line">
            <a:avLst/>
          </a:prstGeom>
          <a:noFill/>
          <a:ln w="9525">
            <a:solidFill>
              <a:srgbClr val="DE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1" name="Arc 21"/>
          <p:cNvSpPr>
            <a:spLocks/>
          </p:cNvSpPr>
          <p:nvPr/>
        </p:nvSpPr>
        <p:spPr bwMode="auto">
          <a:xfrm flipH="1">
            <a:off x="1219200" y="3352800"/>
            <a:ext cx="228600" cy="152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DE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62" name="Arc 22"/>
          <p:cNvSpPr>
            <a:spLocks/>
          </p:cNvSpPr>
          <p:nvPr/>
        </p:nvSpPr>
        <p:spPr bwMode="auto">
          <a:xfrm flipH="1" flipV="1">
            <a:off x="1219200" y="3505200"/>
            <a:ext cx="228600" cy="152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DE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63" name="Line 23"/>
          <p:cNvSpPr>
            <a:spLocks noChangeShapeType="1"/>
          </p:cNvSpPr>
          <p:nvPr/>
        </p:nvSpPr>
        <p:spPr bwMode="auto">
          <a:xfrm flipH="1">
            <a:off x="1447800" y="3352800"/>
            <a:ext cx="762000" cy="304800"/>
          </a:xfrm>
          <a:prstGeom prst="line">
            <a:avLst/>
          </a:prstGeom>
          <a:noFill/>
          <a:ln w="9525">
            <a:solidFill>
              <a:srgbClr val="DE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35866" name="Object 26"/>
          <p:cNvGraphicFramePr>
            <a:graphicFrameLocks noChangeAspect="1"/>
          </p:cNvGraphicFramePr>
          <p:nvPr/>
        </p:nvGraphicFramePr>
        <p:xfrm>
          <a:off x="762000" y="3875088"/>
          <a:ext cx="1893888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8" name="Equation" r:id="rId9" imgW="711000" imgH="177480" progId="Equation.DSMT4">
                  <p:embed/>
                </p:oleObj>
              </mc:Choice>
              <mc:Fallback>
                <p:oleObj name="Equation" r:id="rId9" imgW="7110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875088"/>
                        <a:ext cx="1893888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69" name="Object 29"/>
          <p:cNvGraphicFramePr>
            <a:graphicFrameLocks noChangeAspect="1"/>
          </p:cNvGraphicFramePr>
          <p:nvPr/>
        </p:nvGraphicFramePr>
        <p:xfrm>
          <a:off x="1114425" y="4343400"/>
          <a:ext cx="373063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" name="Equation" r:id="rId11" imgW="139680" imgH="203040" progId="Equation.DSMT4">
                  <p:embed/>
                </p:oleObj>
              </mc:Choice>
              <mc:Fallback>
                <p:oleObj name="Equation" r:id="rId11" imgW="1396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4425" y="4343400"/>
                        <a:ext cx="373063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72" name="Object 32"/>
          <p:cNvGraphicFramePr>
            <a:graphicFrameLocks noChangeAspect="1"/>
          </p:cNvGraphicFramePr>
          <p:nvPr/>
        </p:nvGraphicFramePr>
        <p:xfrm>
          <a:off x="2030413" y="4343400"/>
          <a:ext cx="371475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" name="Equation" r:id="rId13" imgW="139680" imgH="203040" progId="Equation.DSMT4">
                  <p:embed/>
                </p:oleObj>
              </mc:Choice>
              <mc:Fallback>
                <p:oleObj name="Equation" r:id="rId13" imgW="1396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0413" y="4343400"/>
                        <a:ext cx="371475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75" name="Object 35"/>
          <p:cNvGraphicFramePr>
            <a:graphicFrameLocks noChangeAspect="1"/>
          </p:cNvGraphicFramePr>
          <p:nvPr/>
        </p:nvGraphicFramePr>
        <p:xfrm>
          <a:off x="869950" y="4953000"/>
          <a:ext cx="1622425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" name="Equation" r:id="rId15" imgW="609480" imgH="177480" progId="Equation.DSMT4">
                  <p:embed/>
                </p:oleObj>
              </mc:Choice>
              <mc:Fallback>
                <p:oleObj name="Equation" r:id="rId15" imgW="6094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9950" y="4953000"/>
                        <a:ext cx="1622425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971800" y="2738735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Remember to check your original problem.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05200" y="3165901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 this case, </a:t>
            </a:r>
            <a:r>
              <a:rPr lang="en-US" sz="2400" i="1" dirty="0" smtClean="0"/>
              <a:t>x</a:t>
            </a:r>
            <a:r>
              <a:rPr lang="en-US" sz="2400" dirty="0" smtClean="0"/>
              <a:t> was the missing percent.</a:t>
            </a:r>
            <a:endParaRPr lang="en-US" sz="2400" i="1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3276600" y="3886200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Therefore, our final answer is 125%.</a:t>
            </a:r>
            <a:endParaRPr lang="en-US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2537168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5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35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5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5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5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5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5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5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9" grpId="0" animBg="1"/>
      <p:bldP spid="35861" grpId="0" animBg="1"/>
      <p:bldP spid="35862" grpId="0" animBg="1"/>
      <p:bldP spid="35863" grpId="0" animBg="1"/>
      <p:bldP spid="2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57200"/>
            <a:ext cx="8534400" cy="762000"/>
          </a:xfrm>
        </p:spPr>
        <p:txBody>
          <a:bodyPr>
            <a:normAutofit/>
          </a:bodyPr>
          <a:lstStyle/>
          <a:p>
            <a:pPr algn="l"/>
            <a:r>
              <a:rPr lang="en-US" sz="4000" dirty="0"/>
              <a:t>Example </a:t>
            </a:r>
            <a:r>
              <a:rPr lang="en-US" sz="4000" dirty="0" smtClean="0"/>
              <a:t>3. </a:t>
            </a:r>
            <a:r>
              <a:rPr lang="en-US" sz="4000" dirty="0"/>
              <a:t>Solve a percent equation.</a:t>
            </a:r>
          </a:p>
        </p:txBody>
      </p:sp>
      <p:graphicFrame>
        <p:nvGraphicFramePr>
          <p:cNvPr id="45060" name="Object 4"/>
          <p:cNvGraphicFramePr>
            <a:graphicFrameLocks noChangeAspect="1"/>
          </p:cNvGraphicFramePr>
          <p:nvPr/>
        </p:nvGraphicFramePr>
        <p:xfrm>
          <a:off x="263525" y="1981200"/>
          <a:ext cx="247015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6" name="Equation" r:id="rId3" imgW="927000" imgH="228600" progId="Equation.DSMT4">
                  <p:embed/>
                </p:oleObj>
              </mc:Choice>
              <mc:Fallback>
                <p:oleObj name="Equation" r:id="rId3" imgW="9270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525" y="1981200"/>
                        <a:ext cx="247015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1" name="Object 5"/>
          <p:cNvGraphicFramePr>
            <a:graphicFrameLocks noChangeAspect="1"/>
          </p:cNvGraphicFramePr>
          <p:nvPr/>
        </p:nvGraphicFramePr>
        <p:xfrm>
          <a:off x="608013" y="2743200"/>
          <a:ext cx="16256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7" name="Equation" r:id="rId5" imgW="609480" imgH="228600" progId="Equation.DSMT4">
                  <p:embed/>
                </p:oleObj>
              </mc:Choice>
              <mc:Fallback>
                <p:oleObj name="Equation" r:id="rId5" imgW="6094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013" y="2743200"/>
                        <a:ext cx="16256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2" name="Object 6"/>
          <p:cNvGraphicFramePr>
            <a:graphicFrameLocks noChangeAspect="1"/>
          </p:cNvGraphicFramePr>
          <p:nvPr/>
        </p:nvGraphicFramePr>
        <p:xfrm>
          <a:off x="542925" y="3887788"/>
          <a:ext cx="1895475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8" name="Equation" r:id="rId7" imgW="711000" imgH="177480" progId="Equation.DSMT4">
                  <p:embed/>
                </p:oleObj>
              </mc:Choice>
              <mc:Fallback>
                <p:oleObj name="Equation" r:id="rId7" imgW="7110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" y="3887788"/>
                        <a:ext cx="1895475" cy="455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3" name="Object 7"/>
          <p:cNvGraphicFramePr>
            <a:graphicFrameLocks noChangeAspect="1"/>
          </p:cNvGraphicFramePr>
          <p:nvPr/>
        </p:nvGraphicFramePr>
        <p:xfrm>
          <a:off x="2438400" y="3889375"/>
          <a:ext cx="981075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9" name="Equation" r:id="rId9" imgW="368280" imgH="177480" progId="Equation.DSMT4">
                  <p:embed/>
                </p:oleObj>
              </mc:Choice>
              <mc:Fallback>
                <p:oleObj name="Equation" r:id="rId9" imgW="3682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889375"/>
                        <a:ext cx="981075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8" name="Object 12"/>
          <p:cNvGraphicFramePr>
            <a:graphicFrameLocks noChangeAspect="1"/>
          </p:cNvGraphicFramePr>
          <p:nvPr/>
        </p:nvGraphicFramePr>
        <p:xfrm>
          <a:off x="4038600" y="1905000"/>
          <a:ext cx="2198688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0" name="Equation" r:id="rId11" imgW="825480" imgH="228600" progId="Equation.DSMT4">
                  <p:embed/>
                </p:oleObj>
              </mc:Choice>
              <mc:Fallback>
                <p:oleObj name="Equation" r:id="rId11" imgW="8254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1905000"/>
                        <a:ext cx="2198688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80" name="Object 24"/>
          <p:cNvGraphicFramePr>
            <a:graphicFrameLocks noChangeAspect="1"/>
          </p:cNvGraphicFramePr>
          <p:nvPr/>
        </p:nvGraphicFramePr>
        <p:xfrm>
          <a:off x="4103688" y="2590800"/>
          <a:ext cx="206375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1" name="Equation" r:id="rId13" imgW="774360" imgH="228600" progId="Equation.DSMT4">
                  <p:embed/>
                </p:oleObj>
              </mc:Choice>
              <mc:Fallback>
                <p:oleObj name="Equation" r:id="rId13" imgW="7743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3688" y="2590800"/>
                        <a:ext cx="206375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81" name="Object 25"/>
          <p:cNvGraphicFramePr>
            <a:graphicFrameLocks noChangeAspect="1"/>
          </p:cNvGraphicFramePr>
          <p:nvPr/>
        </p:nvGraphicFramePr>
        <p:xfrm>
          <a:off x="4525963" y="3606800"/>
          <a:ext cx="1354137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2" name="Equation" r:id="rId15" imgW="507960" imgH="228600" progId="Equation.DSMT4">
                  <p:embed/>
                </p:oleObj>
              </mc:Choice>
              <mc:Fallback>
                <p:oleObj name="Equation" r:id="rId15" imgW="5079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5963" y="3606800"/>
                        <a:ext cx="1354137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82" name="Object 26"/>
          <p:cNvGraphicFramePr>
            <a:graphicFrameLocks noChangeAspect="1"/>
          </p:cNvGraphicFramePr>
          <p:nvPr/>
        </p:nvGraphicFramePr>
        <p:xfrm>
          <a:off x="4113213" y="4725988"/>
          <a:ext cx="2200275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3" name="Equation" r:id="rId17" imgW="825480" imgH="177480" progId="Equation.DSMT4">
                  <p:embed/>
                </p:oleObj>
              </mc:Choice>
              <mc:Fallback>
                <p:oleObj name="Equation" r:id="rId17" imgW="8254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3213" y="4725988"/>
                        <a:ext cx="2200275" cy="455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86" name="Object 30"/>
          <p:cNvGraphicFramePr>
            <a:graphicFrameLocks noChangeAspect="1"/>
          </p:cNvGraphicFramePr>
          <p:nvPr/>
        </p:nvGraphicFramePr>
        <p:xfrm>
          <a:off x="6313488" y="4727575"/>
          <a:ext cx="1252537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4" name="Equation" r:id="rId19" imgW="469800" imgH="177480" progId="Equation.DSMT4">
                  <p:embed/>
                </p:oleObj>
              </mc:Choice>
              <mc:Fallback>
                <p:oleObj name="Equation" r:id="rId19" imgW="4698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3488" y="4727575"/>
                        <a:ext cx="1252537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114" name="Freeform 58"/>
          <p:cNvSpPr>
            <a:spLocks/>
          </p:cNvSpPr>
          <p:nvPr/>
        </p:nvSpPr>
        <p:spPr bwMode="auto">
          <a:xfrm>
            <a:off x="914400" y="3276600"/>
            <a:ext cx="914400" cy="241300"/>
          </a:xfrm>
          <a:custGeom>
            <a:avLst/>
            <a:gdLst>
              <a:gd name="T0" fmla="*/ 576 w 576"/>
              <a:gd name="T1" fmla="*/ 48 h 152"/>
              <a:gd name="T2" fmla="*/ 288 w 576"/>
              <a:gd name="T3" fmla="*/ 144 h 152"/>
              <a:gd name="T4" fmla="*/ 0 w 576"/>
              <a:gd name="T5" fmla="*/ 0 h 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76" h="152">
                <a:moveTo>
                  <a:pt x="576" y="48"/>
                </a:moveTo>
                <a:cubicBezTo>
                  <a:pt x="480" y="100"/>
                  <a:pt x="384" y="152"/>
                  <a:pt x="288" y="144"/>
                </a:cubicBezTo>
                <a:cubicBezTo>
                  <a:pt x="192" y="136"/>
                  <a:pt x="96" y="68"/>
                  <a:pt x="0" y="0"/>
                </a:cubicBezTo>
              </a:path>
            </a:pathLst>
          </a:custGeom>
          <a:noFill/>
          <a:ln w="28575" cmpd="sng">
            <a:solidFill>
              <a:schemeClr val="hlink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45115" name="Object 59"/>
          <p:cNvGraphicFramePr>
            <a:graphicFrameLocks noChangeAspect="1"/>
          </p:cNvGraphicFramePr>
          <p:nvPr/>
        </p:nvGraphicFramePr>
        <p:xfrm>
          <a:off x="1600200" y="3349625"/>
          <a:ext cx="390525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5" name="Equation" r:id="rId21" imgW="215640" imgH="177480" progId="Equation.DSMT4">
                  <p:embed/>
                </p:oleObj>
              </mc:Choice>
              <mc:Fallback>
                <p:oleObj name="Equation" r:id="rId21" imgW="2156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349625"/>
                        <a:ext cx="390525" cy="307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116" name="Freeform 60"/>
          <p:cNvSpPr>
            <a:spLocks/>
          </p:cNvSpPr>
          <p:nvPr/>
        </p:nvSpPr>
        <p:spPr bwMode="auto">
          <a:xfrm rot="10800000" flipH="1">
            <a:off x="838200" y="2590800"/>
            <a:ext cx="914400" cy="241300"/>
          </a:xfrm>
          <a:custGeom>
            <a:avLst/>
            <a:gdLst>
              <a:gd name="T0" fmla="*/ 576 w 576"/>
              <a:gd name="T1" fmla="*/ 48 h 152"/>
              <a:gd name="T2" fmla="*/ 288 w 576"/>
              <a:gd name="T3" fmla="*/ 144 h 152"/>
              <a:gd name="T4" fmla="*/ 0 w 576"/>
              <a:gd name="T5" fmla="*/ 0 h 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76" h="152">
                <a:moveTo>
                  <a:pt x="576" y="48"/>
                </a:moveTo>
                <a:cubicBezTo>
                  <a:pt x="480" y="100"/>
                  <a:pt x="384" y="152"/>
                  <a:pt x="288" y="144"/>
                </a:cubicBezTo>
                <a:cubicBezTo>
                  <a:pt x="192" y="136"/>
                  <a:pt x="96" y="68"/>
                  <a:pt x="0" y="0"/>
                </a:cubicBezTo>
              </a:path>
            </a:pathLst>
          </a:custGeom>
          <a:noFill/>
          <a:ln w="28575" cmpd="sng">
            <a:solidFill>
              <a:schemeClr val="hlink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45117" name="Object 61"/>
          <p:cNvGraphicFramePr>
            <a:graphicFrameLocks noChangeAspect="1"/>
          </p:cNvGraphicFramePr>
          <p:nvPr/>
        </p:nvGraphicFramePr>
        <p:xfrm>
          <a:off x="1666875" y="2438400"/>
          <a:ext cx="390525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6" name="Equation" r:id="rId23" imgW="215640" imgH="177480" progId="Equation.DSMT4">
                  <p:embed/>
                </p:oleObj>
              </mc:Choice>
              <mc:Fallback>
                <p:oleObj name="Equation" r:id="rId23" imgW="2156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6875" y="2438400"/>
                        <a:ext cx="390525" cy="307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118" name="Freeform 62"/>
          <p:cNvSpPr>
            <a:spLocks/>
          </p:cNvSpPr>
          <p:nvPr/>
        </p:nvSpPr>
        <p:spPr bwMode="auto">
          <a:xfrm flipH="1">
            <a:off x="4789488" y="4202113"/>
            <a:ext cx="914400" cy="241300"/>
          </a:xfrm>
          <a:custGeom>
            <a:avLst/>
            <a:gdLst>
              <a:gd name="T0" fmla="*/ 576 w 576"/>
              <a:gd name="T1" fmla="*/ 48 h 152"/>
              <a:gd name="T2" fmla="*/ 288 w 576"/>
              <a:gd name="T3" fmla="*/ 144 h 152"/>
              <a:gd name="T4" fmla="*/ 0 w 576"/>
              <a:gd name="T5" fmla="*/ 0 h 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76" h="152">
                <a:moveTo>
                  <a:pt x="576" y="48"/>
                </a:moveTo>
                <a:cubicBezTo>
                  <a:pt x="480" y="100"/>
                  <a:pt x="384" y="152"/>
                  <a:pt x="288" y="144"/>
                </a:cubicBezTo>
                <a:cubicBezTo>
                  <a:pt x="192" y="136"/>
                  <a:pt x="96" y="68"/>
                  <a:pt x="0" y="0"/>
                </a:cubicBezTo>
              </a:path>
            </a:pathLst>
          </a:custGeom>
          <a:noFill/>
          <a:ln w="28575" cmpd="sng">
            <a:solidFill>
              <a:srgbClr val="DE0000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45119" name="Object 63"/>
          <p:cNvGraphicFramePr>
            <a:graphicFrameLocks noChangeAspect="1"/>
          </p:cNvGraphicFramePr>
          <p:nvPr/>
        </p:nvGraphicFramePr>
        <p:xfrm>
          <a:off x="5435600" y="4286250"/>
          <a:ext cx="573088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7" name="Equation" r:id="rId25" imgW="317160" imgH="164880" progId="Equation.DSMT4">
                  <p:embed/>
                </p:oleObj>
              </mc:Choice>
              <mc:Fallback>
                <p:oleObj name="Equation" r:id="rId25" imgW="3171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5600" y="4286250"/>
                        <a:ext cx="573088" cy="28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120" name="Freeform 64"/>
          <p:cNvSpPr>
            <a:spLocks/>
          </p:cNvSpPr>
          <p:nvPr/>
        </p:nvSpPr>
        <p:spPr bwMode="auto">
          <a:xfrm rot="10800000">
            <a:off x="4713288" y="3363913"/>
            <a:ext cx="914400" cy="241300"/>
          </a:xfrm>
          <a:custGeom>
            <a:avLst/>
            <a:gdLst>
              <a:gd name="T0" fmla="*/ 576 w 576"/>
              <a:gd name="T1" fmla="*/ 48 h 152"/>
              <a:gd name="T2" fmla="*/ 288 w 576"/>
              <a:gd name="T3" fmla="*/ 144 h 152"/>
              <a:gd name="T4" fmla="*/ 0 w 576"/>
              <a:gd name="T5" fmla="*/ 0 h 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76" h="152">
                <a:moveTo>
                  <a:pt x="576" y="48"/>
                </a:moveTo>
                <a:cubicBezTo>
                  <a:pt x="480" y="100"/>
                  <a:pt x="384" y="152"/>
                  <a:pt x="288" y="144"/>
                </a:cubicBezTo>
                <a:cubicBezTo>
                  <a:pt x="192" y="136"/>
                  <a:pt x="96" y="68"/>
                  <a:pt x="0" y="0"/>
                </a:cubicBezTo>
              </a:path>
            </a:pathLst>
          </a:custGeom>
          <a:noFill/>
          <a:ln w="28575" cmpd="sng">
            <a:solidFill>
              <a:srgbClr val="DE0000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45121" name="Object 65"/>
          <p:cNvGraphicFramePr>
            <a:graphicFrameLocks noChangeAspect="1"/>
          </p:cNvGraphicFramePr>
          <p:nvPr/>
        </p:nvGraphicFramePr>
        <p:xfrm>
          <a:off x="5449888" y="3222625"/>
          <a:ext cx="574675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8" name="Equation" r:id="rId27" imgW="317160" imgH="164880" progId="Equation.DSMT4">
                  <p:embed/>
                </p:oleObj>
              </mc:Choice>
              <mc:Fallback>
                <p:oleObj name="Equation" r:id="rId27" imgW="3171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9888" y="3222625"/>
                        <a:ext cx="574675" cy="28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06690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45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5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45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5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5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5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5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5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5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5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5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5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114" grpId="0" animBg="1"/>
      <p:bldP spid="45116" grpId="0" animBg="1"/>
      <p:bldP spid="45118" grpId="0" animBg="1"/>
      <p:bldP spid="451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457200"/>
            <a:ext cx="8686800" cy="990600"/>
          </a:xfrm>
        </p:spPr>
        <p:txBody>
          <a:bodyPr>
            <a:normAutofit/>
          </a:bodyPr>
          <a:lstStyle/>
          <a:p>
            <a:pPr algn="l"/>
            <a:r>
              <a:rPr lang="en-US" sz="4000" dirty="0"/>
              <a:t>Example 4. Solve a percent equation.</a:t>
            </a:r>
          </a:p>
        </p:txBody>
      </p:sp>
      <p:graphicFrame>
        <p:nvGraphicFramePr>
          <p:cNvPr id="61444" name="Object 4"/>
          <p:cNvGraphicFramePr>
            <a:graphicFrameLocks noChangeAspect="1"/>
          </p:cNvGraphicFramePr>
          <p:nvPr/>
        </p:nvGraphicFramePr>
        <p:xfrm>
          <a:off x="679450" y="1752600"/>
          <a:ext cx="267335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8" name="Equation" r:id="rId3" imgW="1002960" imgH="228600" progId="Equation.DSMT4">
                  <p:embed/>
                </p:oleObj>
              </mc:Choice>
              <mc:Fallback>
                <p:oleObj name="Equation" r:id="rId3" imgW="10029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450" y="1752600"/>
                        <a:ext cx="267335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45" name="Object 5"/>
          <p:cNvGraphicFramePr>
            <a:graphicFrameLocks noChangeAspect="1"/>
          </p:cNvGraphicFramePr>
          <p:nvPr/>
        </p:nvGraphicFramePr>
        <p:xfrm>
          <a:off x="679450" y="2362200"/>
          <a:ext cx="1624013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9" name="Equation" r:id="rId5" imgW="609480" imgH="228600" progId="Equation.DSMT4">
                  <p:embed/>
                </p:oleObj>
              </mc:Choice>
              <mc:Fallback>
                <p:oleObj name="Equation" r:id="rId5" imgW="6094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450" y="2362200"/>
                        <a:ext cx="1624013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46" name="Object 6"/>
          <p:cNvGraphicFramePr>
            <a:graphicFrameLocks noChangeAspect="1"/>
          </p:cNvGraphicFramePr>
          <p:nvPr/>
        </p:nvGraphicFramePr>
        <p:xfrm>
          <a:off x="679450" y="3124200"/>
          <a:ext cx="1624013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0" name="Equation" r:id="rId7" imgW="609480" imgH="228600" progId="Equation.DSMT4">
                  <p:embed/>
                </p:oleObj>
              </mc:Choice>
              <mc:Fallback>
                <p:oleObj name="Equation" r:id="rId7" imgW="6094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450" y="3124200"/>
                        <a:ext cx="1624013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47" name="Line 7"/>
          <p:cNvSpPr>
            <a:spLocks noChangeShapeType="1"/>
          </p:cNvSpPr>
          <p:nvPr/>
        </p:nvSpPr>
        <p:spPr bwMode="auto">
          <a:xfrm flipH="1" flipV="1">
            <a:off x="1119188" y="3276600"/>
            <a:ext cx="762000" cy="304800"/>
          </a:xfrm>
          <a:prstGeom prst="line">
            <a:avLst/>
          </a:prstGeom>
          <a:noFill/>
          <a:ln w="9525">
            <a:solidFill>
              <a:srgbClr val="DE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8" name="Arc 8"/>
          <p:cNvSpPr>
            <a:spLocks/>
          </p:cNvSpPr>
          <p:nvPr/>
        </p:nvSpPr>
        <p:spPr bwMode="auto">
          <a:xfrm flipH="1">
            <a:off x="890588" y="3276600"/>
            <a:ext cx="228600" cy="152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DE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9" name="Arc 9"/>
          <p:cNvSpPr>
            <a:spLocks/>
          </p:cNvSpPr>
          <p:nvPr/>
        </p:nvSpPr>
        <p:spPr bwMode="auto">
          <a:xfrm flipH="1" flipV="1">
            <a:off x="890588" y="3429000"/>
            <a:ext cx="228600" cy="152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DE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0" name="Line 10"/>
          <p:cNvSpPr>
            <a:spLocks noChangeShapeType="1"/>
          </p:cNvSpPr>
          <p:nvPr/>
        </p:nvSpPr>
        <p:spPr bwMode="auto">
          <a:xfrm flipH="1">
            <a:off x="1119188" y="3276600"/>
            <a:ext cx="762000" cy="304800"/>
          </a:xfrm>
          <a:prstGeom prst="line">
            <a:avLst/>
          </a:prstGeom>
          <a:noFill/>
          <a:ln w="9525">
            <a:solidFill>
              <a:srgbClr val="DE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1451" name="Object 11"/>
          <p:cNvGraphicFramePr>
            <a:graphicFrameLocks noChangeAspect="1"/>
          </p:cNvGraphicFramePr>
          <p:nvPr/>
        </p:nvGraphicFramePr>
        <p:xfrm>
          <a:off x="450850" y="3810000"/>
          <a:ext cx="2403475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1" name="Equation" r:id="rId9" imgW="901440" imgH="177480" progId="Equation.DSMT4">
                  <p:embed/>
                </p:oleObj>
              </mc:Choice>
              <mc:Fallback>
                <p:oleObj name="Equation" r:id="rId9" imgW="9014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3810000"/>
                        <a:ext cx="2403475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52" name="Object 12"/>
          <p:cNvGraphicFramePr>
            <a:graphicFrameLocks noChangeAspect="1"/>
          </p:cNvGraphicFramePr>
          <p:nvPr/>
        </p:nvGraphicFramePr>
        <p:xfrm>
          <a:off x="450850" y="4191000"/>
          <a:ext cx="846138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2" name="Equation" r:id="rId11" imgW="317160" imgH="215640" progId="Equation.DSMT4">
                  <p:embed/>
                </p:oleObj>
              </mc:Choice>
              <mc:Fallback>
                <p:oleObj name="Equation" r:id="rId11" imgW="31716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4191000"/>
                        <a:ext cx="846138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53" name="Object 13"/>
          <p:cNvGraphicFramePr>
            <a:graphicFrameLocks noChangeAspect="1"/>
          </p:cNvGraphicFramePr>
          <p:nvPr/>
        </p:nvGraphicFramePr>
        <p:xfrm>
          <a:off x="1670050" y="4191000"/>
          <a:ext cx="844550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3" name="Equation" r:id="rId13" imgW="317160" imgH="215640" progId="Equation.DSMT4">
                  <p:embed/>
                </p:oleObj>
              </mc:Choice>
              <mc:Fallback>
                <p:oleObj name="Equation" r:id="rId13" imgW="31716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0050" y="4191000"/>
                        <a:ext cx="844550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54" name="Object 14"/>
          <p:cNvGraphicFramePr>
            <a:graphicFrameLocks noChangeAspect="1"/>
          </p:cNvGraphicFramePr>
          <p:nvPr/>
        </p:nvGraphicFramePr>
        <p:xfrm>
          <a:off x="831850" y="4876800"/>
          <a:ext cx="1285875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4" name="Equation" r:id="rId15" imgW="482400" imgH="228600" progId="Equation.DSMT4">
                  <p:embed/>
                </p:oleObj>
              </mc:Choice>
              <mc:Fallback>
                <p:oleObj name="Equation" r:id="rId15" imgW="4824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1850" y="4876800"/>
                        <a:ext cx="1285875" cy="582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55" name="Object 15"/>
          <p:cNvGraphicFramePr>
            <a:graphicFrameLocks noChangeAspect="1"/>
          </p:cNvGraphicFramePr>
          <p:nvPr/>
        </p:nvGraphicFramePr>
        <p:xfrm>
          <a:off x="609600" y="5410200"/>
          <a:ext cx="1557338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5" name="Equation" r:id="rId17" imgW="583920" imgH="228600" progId="Equation.DSMT4">
                  <p:embed/>
                </p:oleObj>
              </mc:Choice>
              <mc:Fallback>
                <p:oleObj name="Equation" r:id="rId17" imgW="5839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410200"/>
                        <a:ext cx="1557338" cy="582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56" name="Object 16"/>
          <p:cNvGraphicFramePr>
            <a:graphicFrameLocks noChangeAspect="1"/>
          </p:cNvGraphicFramePr>
          <p:nvPr/>
        </p:nvGraphicFramePr>
        <p:xfrm>
          <a:off x="3962400" y="3429000"/>
          <a:ext cx="1422400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6" name="Equation" r:id="rId19" imgW="533160" imgH="228600" progId="Equation.DSMT4">
                  <p:embed/>
                </p:oleObj>
              </mc:Choice>
              <mc:Fallback>
                <p:oleObj name="Equation" r:id="rId19" imgW="5331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3429000"/>
                        <a:ext cx="1422400" cy="582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57" name="Object 17"/>
          <p:cNvGraphicFramePr>
            <a:graphicFrameLocks noChangeAspect="1"/>
          </p:cNvGraphicFramePr>
          <p:nvPr/>
        </p:nvGraphicFramePr>
        <p:xfrm>
          <a:off x="6324600" y="2590800"/>
          <a:ext cx="1624013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7" name="Equation" r:id="rId21" imgW="609480" imgH="228600" progId="Equation.DSMT4">
                  <p:embed/>
                </p:oleObj>
              </mc:Choice>
              <mc:Fallback>
                <p:oleObj name="Equation" r:id="rId21" imgW="6094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2590800"/>
                        <a:ext cx="1624013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58" name="Freeform 18"/>
          <p:cNvSpPr>
            <a:spLocks/>
          </p:cNvSpPr>
          <p:nvPr/>
        </p:nvSpPr>
        <p:spPr bwMode="auto">
          <a:xfrm flipH="1">
            <a:off x="6705600" y="3127375"/>
            <a:ext cx="914400" cy="241300"/>
          </a:xfrm>
          <a:custGeom>
            <a:avLst/>
            <a:gdLst>
              <a:gd name="T0" fmla="*/ 576 w 576"/>
              <a:gd name="T1" fmla="*/ 48 h 152"/>
              <a:gd name="T2" fmla="*/ 288 w 576"/>
              <a:gd name="T3" fmla="*/ 144 h 152"/>
              <a:gd name="T4" fmla="*/ 0 w 576"/>
              <a:gd name="T5" fmla="*/ 0 h 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76" h="152">
                <a:moveTo>
                  <a:pt x="576" y="48"/>
                </a:moveTo>
                <a:cubicBezTo>
                  <a:pt x="480" y="100"/>
                  <a:pt x="384" y="152"/>
                  <a:pt x="288" y="144"/>
                </a:cubicBezTo>
                <a:cubicBezTo>
                  <a:pt x="192" y="136"/>
                  <a:pt x="96" y="68"/>
                  <a:pt x="0" y="0"/>
                </a:cubicBezTo>
              </a:path>
            </a:pathLst>
          </a:custGeom>
          <a:noFill/>
          <a:ln w="28575" cmpd="sng">
            <a:solidFill>
              <a:schemeClr val="accent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1459" name="Object 19"/>
          <p:cNvGraphicFramePr>
            <a:graphicFrameLocks noChangeAspect="1"/>
          </p:cNvGraphicFramePr>
          <p:nvPr/>
        </p:nvGraphicFramePr>
        <p:xfrm>
          <a:off x="7380288" y="3200400"/>
          <a:ext cx="412750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8" name="Equation" r:id="rId22" imgW="228600" imgH="177480" progId="Equation.DSMT4">
                  <p:embed/>
                </p:oleObj>
              </mc:Choice>
              <mc:Fallback>
                <p:oleObj name="Equation" r:id="rId22" imgW="2286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0288" y="3200400"/>
                        <a:ext cx="412750" cy="307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60" name="Freeform 20"/>
          <p:cNvSpPr>
            <a:spLocks/>
          </p:cNvSpPr>
          <p:nvPr/>
        </p:nvSpPr>
        <p:spPr bwMode="auto">
          <a:xfrm rot="10800000">
            <a:off x="6629400" y="2441575"/>
            <a:ext cx="914400" cy="241300"/>
          </a:xfrm>
          <a:custGeom>
            <a:avLst/>
            <a:gdLst>
              <a:gd name="T0" fmla="*/ 576 w 576"/>
              <a:gd name="T1" fmla="*/ 48 h 152"/>
              <a:gd name="T2" fmla="*/ 288 w 576"/>
              <a:gd name="T3" fmla="*/ 144 h 152"/>
              <a:gd name="T4" fmla="*/ 0 w 576"/>
              <a:gd name="T5" fmla="*/ 0 h 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76" h="152">
                <a:moveTo>
                  <a:pt x="576" y="48"/>
                </a:moveTo>
                <a:cubicBezTo>
                  <a:pt x="480" y="100"/>
                  <a:pt x="384" y="152"/>
                  <a:pt x="288" y="144"/>
                </a:cubicBezTo>
                <a:cubicBezTo>
                  <a:pt x="192" y="136"/>
                  <a:pt x="96" y="68"/>
                  <a:pt x="0" y="0"/>
                </a:cubicBezTo>
              </a:path>
            </a:pathLst>
          </a:custGeom>
          <a:noFill/>
          <a:ln w="28575" cmpd="sng">
            <a:solidFill>
              <a:schemeClr val="accent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1461" name="Object 21"/>
          <p:cNvGraphicFramePr>
            <a:graphicFrameLocks noChangeAspect="1"/>
          </p:cNvGraphicFramePr>
          <p:nvPr/>
        </p:nvGraphicFramePr>
        <p:xfrm>
          <a:off x="7446963" y="2289175"/>
          <a:ext cx="414337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9" name="Equation" r:id="rId24" imgW="228600" imgH="177480" progId="Equation.DSMT4">
                  <p:embed/>
                </p:oleObj>
              </mc:Choice>
              <mc:Fallback>
                <p:oleObj name="Equation" r:id="rId24" imgW="2286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6963" y="2289175"/>
                        <a:ext cx="414337" cy="307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62" name="Object 22"/>
          <p:cNvGraphicFramePr>
            <a:graphicFrameLocks noChangeAspect="1"/>
          </p:cNvGraphicFramePr>
          <p:nvPr/>
        </p:nvGraphicFramePr>
        <p:xfrm>
          <a:off x="6535738" y="3517900"/>
          <a:ext cx="1049337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0" name="Equation" r:id="rId26" imgW="393480" imgH="457200" progId="Equation.DSMT4">
                  <p:embed/>
                </p:oleObj>
              </mc:Choice>
              <mc:Fallback>
                <p:oleObj name="Equation" r:id="rId26" imgW="39348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5738" y="3517900"/>
                        <a:ext cx="1049337" cy="116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63" name="Object 23"/>
          <p:cNvGraphicFramePr>
            <a:graphicFrameLocks noChangeAspect="1"/>
          </p:cNvGraphicFramePr>
          <p:nvPr/>
        </p:nvGraphicFramePr>
        <p:xfrm>
          <a:off x="7162800" y="3581400"/>
          <a:ext cx="338138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1" name="Equation" r:id="rId28" imgW="126720" imgH="177480" progId="Equation.DSMT4">
                  <p:embed/>
                </p:oleObj>
              </mc:Choice>
              <mc:Fallback>
                <p:oleObj name="Equation" r:id="rId28" imgW="1267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3581400"/>
                        <a:ext cx="338138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64" name="Object 24"/>
          <p:cNvGraphicFramePr>
            <a:graphicFrameLocks noChangeAspect="1"/>
          </p:cNvGraphicFramePr>
          <p:nvPr/>
        </p:nvGraphicFramePr>
        <p:xfrm>
          <a:off x="6705600" y="4371975"/>
          <a:ext cx="846138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2" name="Equation" r:id="rId30" imgW="317160" imgH="215640" progId="Equation.DSMT4">
                  <p:embed/>
                </p:oleObj>
              </mc:Choice>
              <mc:Fallback>
                <p:oleObj name="Equation" r:id="rId30" imgW="31716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4371975"/>
                        <a:ext cx="846138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65" name="Object 25"/>
          <p:cNvGraphicFramePr>
            <a:graphicFrameLocks noChangeAspect="1"/>
          </p:cNvGraphicFramePr>
          <p:nvPr/>
        </p:nvGraphicFramePr>
        <p:xfrm>
          <a:off x="7162800" y="4876800"/>
          <a:ext cx="338138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3" name="Equation" r:id="rId32" imgW="126720" imgH="177480" progId="Equation.DSMT4">
                  <p:embed/>
                </p:oleObj>
              </mc:Choice>
              <mc:Fallback>
                <p:oleObj name="Equation" r:id="rId32" imgW="1267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4876800"/>
                        <a:ext cx="338138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2466860" y="5334000"/>
                <a:ext cx="5181600" cy="6222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Our final answer is 5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2400" dirty="0" smtClean="0"/>
                  <a:t>%.</a:t>
                </a:r>
                <a:endParaRPr lang="en-US" sz="2400" i="1" dirty="0" smtClean="0"/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6860" y="5334000"/>
                <a:ext cx="5181600" cy="622222"/>
              </a:xfrm>
              <a:prstGeom prst="rect">
                <a:avLst/>
              </a:prstGeom>
              <a:blipFill rotWithShape="1">
                <a:blip r:embed="rId33"/>
                <a:stretch>
                  <a:fillRect b="-9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6746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6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61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1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1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1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61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6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1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1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1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61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61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61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61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61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61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61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61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61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1" dur="2000" fill="hold"/>
                                        <p:tgtEl>
                                          <p:spTgt spid="614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7" grpId="0" animBg="1"/>
      <p:bldP spid="61448" grpId="0" animBg="1"/>
      <p:bldP spid="61449" grpId="0" animBg="1"/>
      <p:bldP spid="61450" grpId="0" animBg="1"/>
      <p:bldP spid="61458" grpId="0" animBg="1"/>
      <p:bldP spid="61460" grpId="0" animBg="1"/>
      <p:bldP spid="25" grpId="0"/>
    </p:bldLst>
  </p:timing>
</p:sld>
</file>

<file path=ppt/theme/theme1.xml><?xml version="1.0" encoding="utf-8"?>
<a:theme xmlns:a="http://schemas.openxmlformats.org/drawingml/2006/main" name="Composit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587</TotalTime>
  <Words>385</Words>
  <Application>Microsoft Office PowerPoint</Application>
  <PresentationFormat>On-screen Show (4:3)</PresentationFormat>
  <Paragraphs>44</Paragraphs>
  <Slides>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Composite</vt:lpstr>
      <vt:lpstr>Equation</vt:lpstr>
      <vt:lpstr>Wednesday, September 12, 2012</vt:lpstr>
      <vt:lpstr>Homework Check</vt:lpstr>
      <vt:lpstr>Example 1. Solve a percent equation.</vt:lpstr>
      <vt:lpstr>Example 2. Solve a percent equation.</vt:lpstr>
      <vt:lpstr>Example 3. Solve a percent equation.</vt:lpstr>
      <vt:lpstr>Example 4. Solve a percent equation.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Dria</dc:creator>
  <cp:lastModifiedBy>Dria</cp:lastModifiedBy>
  <cp:revision>6</cp:revision>
  <dcterms:created xsi:type="dcterms:W3CDTF">2012-09-10T20:24:30Z</dcterms:created>
  <dcterms:modified xsi:type="dcterms:W3CDTF">2012-09-12T23:00:47Z</dcterms:modified>
</cp:coreProperties>
</file>